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  <p:sldMasterId id="2147483713" r:id="rId3"/>
  </p:sldMasterIdLst>
  <p:sldIdLst>
    <p:sldId id="256" r:id="rId4"/>
    <p:sldId id="260" r:id="rId5"/>
    <p:sldId id="257" r:id="rId6"/>
    <p:sldId id="258" r:id="rId7"/>
    <p:sldId id="259" r:id="rId8"/>
    <p:sldId id="264" r:id="rId9"/>
    <p:sldId id="261" r:id="rId10"/>
    <p:sldId id="262" r:id="rId11"/>
    <p:sldId id="263" r:id="rId12"/>
    <p:sldId id="265" r:id="rId13"/>
    <p:sldId id="266" r:id="rId14"/>
    <p:sldId id="271" r:id="rId15"/>
    <p:sldId id="267" r:id="rId16"/>
    <p:sldId id="274" r:id="rId17"/>
    <p:sldId id="268" r:id="rId18"/>
    <p:sldId id="269" r:id="rId19"/>
    <p:sldId id="273" r:id="rId20"/>
    <p:sldId id="275" r:id="rId21"/>
    <p:sldId id="272" r:id="rId22"/>
    <p:sldId id="270" r:id="rId23"/>
    <p:sldId id="27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074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37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037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037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628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012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324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099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994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9453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547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743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2982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24731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3137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294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5206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93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1452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643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0941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039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666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6955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2018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1738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359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013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586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26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665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7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827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122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89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BEEAED-AC0B-42E7-852D-D9BAF8F749E9}" type="datetimeFigureOut">
              <a:rPr lang="hu-HU" smtClean="0"/>
              <a:t>2018. 04. 22.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DDFAE8-7BCA-4F8B-9CDB-B2A91F339259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27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500B6E-111D-41E9-859B-3CE35A359E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4400" b="1" dirty="0"/>
              <a:t>Az Európai Unió tanácsadó szervei </a:t>
            </a:r>
            <a:br>
              <a:rPr lang="hu-HU" sz="4400" b="1" dirty="0"/>
            </a:br>
            <a:r>
              <a:rPr lang="hu-HU" sz="4400" b="1" dirty="0"/>
              <a:t>és ügynökségei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1D42277-F56C-42A4-83E5-E626FC267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474125"/>
          </a:xfrm>
        </p:spPr>
        <p:txBody>
          <a:bodyPr>
            <a:normAutofit fontScale="92500" lnSpcReduction="10000"/>
          </a:bodyPr>
          <a:lstStyle/>
          <a:p>
            <a:r>
              <a:rPr lang="hu-HU" sz="2600" b="1" dirty="0">
                <a:solidFill>
                  <a:schemeClr val="tx1"/>
                </a:solidFill>
              </a:rPr>
              <a:t>dr. Teleki Bálint (teleki.balint@uni-nke.hu)</a:t>
            </a:r>
            <a:br>
              <a:rPr lang="hu-HU" sz="2600" b="1" dirty="0">
                <a:solidFill>
                  <a:schemeClr val="tx1"/>
                </a:solidFill>
              </a:rPr>
            </a:br>
            <a:endParaRPr lang="hu-HU" sz="2600" b="1" dirty="0">
              <a:solidFill>
                <a:schemeClr val="tx1"/>
              </a:solidFill>
            </a:endParaRPr>
          </a:p>
          <a:p>
            <a:r>
              <a:rPr lang="hu-HU" sz="2600" b="1" dirty="0">
                <a:solidFill>
                  <a:schemeClr val="tx1"/>
                </a:solidFill>
              </a:rPr>
              <a:t>Európai Köz- és magánjogi tanszék </a:t>
            </a:r>
            <a:br>
              <a:rPr lang="hu-HU" sz="2600" b="1" dirty="0">
                <a:solidFill>
                  <a:schemeClr val="tx1"/>
                </a:solidFill>
              </a:rPr>
            </a:br>
            <a:r>
              <a:rPr lang="hu-HU" sz="2600" b="1" dirty="0">
                <a:solidFill>
                  <a:schemeClr val="tx1"/>
                </a:solidFill>
              </a:rPr>
              <a:t>(NKE-NETK)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8287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17E86F-A0F8-48B0-A983-26EB8238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Európai Beruházási Bank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8AECBCF-60E0-459E-9757-E0C55749C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nem összekeverendő az Európai Központi Bank-kal! (1999, monetáris politika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→ euro)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már a Római Szerződés létrehozta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u="sng" dirty="0">
                <a:latin typeface="Calibri" panose="020F0502020204030204" pitchFamily="34" charset="0"/>
                <a:cs typeface="Calibri" panose="020F0502020204030204" pitchFamily="34" charset="0"/>
              </a:rPr>
              <a:t>feladata: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a strukturális alapoktól és egyéb uniós pénzügyi eszközökből kapott támogatásokhoz kapcsolódva, saját forrásai és a tőkepiac igénybevételével megkönnyíti az uniós beruházási programok finanszírozását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kevésbé fejlett régiók fejlesztése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vállalatok modernizálása, átalakítása, belső piac létrejöttének segítése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nagy finanszírozási igényű tagállamközi közös projektek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részvényesei a tagállamok → saját források biztosítása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 szervei: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Kormányzótanács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Igazgatótanács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Igazgatási Bizottság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Számvizsgáló Bizottság</a:t>
            </a:r>
          </a:p>
        </p:txBody>
      </p:sp>
    </p:spTree>
    <p:extLst>
      <p:ext uri="{BB962C8B-B14F-4D97-AF65-F5344CB8AC3E}">
        <p14:creationId xmlns:p14="http://schemas.microsoft.com/office/powerpoint/2010/main" val="401731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4612E87F-6010-4F05-9CEA-49F4DB693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976397"/>
            <a:ext cx="10058400" cy="1452603"/>
          </a:xfrm>
        </p:spPr>
        <p:txBody>
          <a:bodyPr>
            <a:normAutofit/>
          </a:bodyPr>
          <a:lstStyle/>
          <a:p>
            <a:pPr algn="ctr"/>
            <a:r>
              <a:rPr lang="hu-HU" sz="6600" b="1" dirty="0"/>
              <a:t>Az ügynökségek</a:t>
            </a:r>
          </a:p>
        </p:txBody>
      </p:sp>
    </p:spTree>
    <p:extLst>
      <p:ext uri="{BB962C8B-B14F-4D97-AF65-F5344CB8AC3E}">
        <p14:creationId xmlns:p14="http://schemas.microsoft.com/office/powerpoint/2010/main" val="217492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EA41A2-F628-4A63-8C44-5639560F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az hogy ügynökség?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54EF74-F824-46F9-BA69-705904BB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Nyelvi megközelítés</a:t>
            </a:r>
          </a:p>
          <a:p>
            <a:pPr marL="577850" lvl="1" indent="-42863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köznyelvi (asszociációk?) </a:t>
            </a:r>
          </a:p>
          <a:p>
            <a:pPr marL="577850" lvl="1" indent="-42863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tudományos („</a:t>
            </a:r>
            <a:r>
              <a:rPr lang="hu-HU" i="1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hu-HU" i="1" dirty="0" err="1">
                <a:latin typeface="Arial" panose="020B0604020202020204" pitchFamily="34" charset="0"/>
                <a:cs typeface="Arial" panose="020B0604020202020204" pitchFamily="34" charset="0"/>
              </a:rPr>
              <a:t>departmental</a:t>
            </a:r>
            <a:r>
              <a:rPr lang="hu-HU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i="1" dirty="0" err="1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hu-H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i="1" dirty="0" err="1">
                <a:latin typeface="Arial" panose="020B0604020202020204" pitchFamily="34" charset="0"/>
                <a:cs typeface="Arial" panose="020B0604020202020204" pitchFamily="34" charset="0"/>
              </a:rPr>
              <a:t>bodies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” ≈ nem-minisztériumi közigazgatási szervezet)  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Történeti megközelítés</a:t>
            </a:r>
          </a:p>
          <a:p>
            <a:pPr marL="806450" lvl="1" indent="-271463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XX. század közepe, pán-amerikai kontinens (USA és Latin-Amerika is!)</a:t>
            </a:r>
          </a:p>
          <a:p>
            <a:pPr marL="806450" lvl="1" indent="-271463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Európa (benne az EU) és a világ többi része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Jogi megközelítés – csak ha adott jogrendszer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explicite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deklarálja</a:t>
            </a:r>
          </a:p>
          <a:p>
            <a:pPr marL="806450" lvl="1" indent="-271463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Pl.: USA – U.S.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közigazgatási eljárásról szóló általános rendelkezései között </a:t>
            </a:r>
          </a:p>
          <a:p>
            <a:pPr marL="534988" lvl="1" indent="-534988">
              <a:spcBef>
                <a:spcPts val="600"/>
              </a:spcBef>
              <a:buFont typeface="+mj-lt"/>
              <a:buAutoNum type="arabicPeriod" startAt="4"/>
            </a:pPr>
            <a:r>
              <a:rPr lang="hu-HU" sz="1800" u="sng" dirty="0">
                <a:latin typeface="Arial" panose="020B0604020202020204" pitchFamily="34" charset="0"/>
                <a:cs typeface="Arial" panose="020B0604020202020204" pitchFamily="34" charset="0"/>
              </a:rPr>
              <a:t>Közigazgatástudományi megközelítés</a:t>
            </a:r>
          </a:p>
          <a:p>
            <a:pPr marL="803275" lvl="1" indent="-268288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(közigazgatási) jogi kategóriák funkcionális értelmezése által </a:t>
            </a:r>
          </a:p>
          <a:p>
            <a:pPr marL="803275" lvl="1" indent="-268288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Pl. Magyarországon </a:t>
            </a: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jelenleg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 2010. évi XLIII. tv. (Ksztv.) fogalmai által („önálló szabályozó szerv” → NMHH, MEKH)</a:t>
            </a:r>
          </a:p>
          <a:p>
            <a:pPr marL="803275" lvl="1" indent="-268288">
              <a:buFont typeface="Arial" panose="020B0604020202020204" pitchFamily="34" charset="0"/>
              <a:buChar char="•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MNB? autonóm államigazgatási szervek? </a:t>
            </a:r>
          </a:p>
          <a:p>
            <a:pPr marL="803275" lvl="1" indent="-268288">
              <a:buFont typeface="Arial" panose="020B0604020202020204" pitchFamily="34" charset="0"/>
              <a:buChar char="•"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az Európai Unió ügynökségei 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3D83CFB1-EE8C-499B-9C12-405718A3BC28}"/>
              </a:ext>
            </a:extLst>
          </p:cNvPr>
          <p:cNvSpPr txBox="1">
            <a:spLocks/>
          </p:cNvSpPr>
          <p:nvPr/>
        </p:nvSpPr>
        <p:spPr>
          <a:xfrm>
            <a:off x="888631" y="2349925"/>
            <a:ext cx="3498979" cy="24564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/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097A084D-6AB0-4D74-A28F-9127D29DF145}"/>
              </a:ext>
            </a:extLst>
          </p:cNvPr>
          <p:cNvSpPr txBox="1">
            <a:spLocks/>
          </p:cNvSpPr>
          <p:nvPr/>
        </p:nvSpPr>
        <p:spPr>
          <a:xfrm>
            <a:off x="5118447" y="803186"/>
            <a:ext cx="6281873" cy="524862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hu-HU" sz="1600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78E1C50F-7105-4FF0-A19E-7B52FFBA4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393" y="304800"/>
            <a:ext cx="2456442" cy="24564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226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CD36A4-3800-479A-8718-9648342E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05439"/>
            <a:ext cx="10058400" cy="70230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hu-HU" dirty="0"/>
              <a:t>Az EU-ügynökségek fogalma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A80CBF-24F7-4E3C-A957-F8CA5CFA8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400" dirty="0"/>
              <a:t>Fogalmi elemek:</a:t>
            </a:r>
          </a:p>
          <a:p>
            <a:pPr marL="742950" indent="-742950">
              <a:buFont typeface="+mj-lt"/>
              <a:buAutoNum type="arabicParenR"/>
            </a:pPr>
            <a:r>
              <a:rPr lang="hu-HU" sz="2400" dirty="0"/>
              <a:t>az uniós jogi aktus által létrehozott </a:t>
            </a:r>
            <a:br>
              <a:rPr lang="hu-HU" sz="2400" dirty="0"/>
            </a:br>
            <a:r>
              <a:rPr lang="hu-HU" sz="2400" i="1" dirty="0"/>
              <a:t>(non-</a:t>
            </a:r>
            <a:r>
              <a:rPr lang="hu-HU" sz="2400" i="1" dirty="0" err="1"/>
              <a:t>departmental</a:t>
            </a:r>
            <a:r>
              <a:rPr lang="hu-HU" sz="2400" i="1" dirty="0"/>
              <a:t> → non-</a:t>
            </a:r>
            <a:r>
              <a:rPr lang="hu-HU" sz="2400" i="1" dirty="0" err="1"/>
              <a:t>treaty</a:t>
            </a:r>
            <a:r>
              <a:rPr lang="hu-HU" sz="2400" i="1" dirty="0"/>
              <a:t>, azaz elsődleges jogban jogalappal nem rendelkező → rendelet által létrehozott)</a:t>
            </a:r>
          </a:p>
          <a:p>
            <a:pPr marL="742950" indent="-742950">
              <a:buFont typeface="+mj-lt"/>
              <a:buAutoNum type="arabicParenR"/>
            </a:pPr>
            <a:r>
              <a:rPr lang="hu-HU" sz="2400" dirty="0"/>
              <a:t>jogi személyiséggel és</a:t>
            </a:r>
          </a:p>
          <a:p>
            <a:pPr marL="742950" indent="-742950">
              <a:buFont typeface="+mj-lt"/>
              <a:buAutoNum type="arabicParenR"/>
            </a:pPr>
            <a:r>
              <a:rPr lang="hu-HU" sz="2400" u="sng" dirty="0"/>
              <a:t>relatíve független</a:t>
            </a:r>
            <a:r>
              <a:rPr lang="hu-HU" sz="2400" dirty="0"/>
              <a:t> szervezettel rendelkező</a:t>
            </a:r>
          </a:p>
          <a:p>
            <a:pPr marL="742950" indent="-742950">
              <a:buFont typeface="+mj-lt"/>
              <a:buAutoNum type="arabicParenR"/>
            </a:pPr>
            <a:r>
              <a:rPr lang="hu-HU" sz="2400" dirty="0"/>
              <a:t>közigazgatási szervek, </a:t>
            </a:r>
          </a:p>
          <a:p>
            <a:pPr marL="742950" indent="-742950">
              <a:buFont typeface="+mj-lt"/>
              <a:buAutoNum type="arabicParenR"/>
            </a:pPr>
            <a:r>
              <a:rPr lang="hu-HU" sz="2400" dirty="0"/>
              <a:t>amelyek részt vesznek: </a:t>
            </a:r>
          </a:p>
          <a:p>
            <a:pPr marL="1431925" lvl="1" indent="-628650">
              <a:buFont typeface="+mj-lt"/>
              <a:buAutoNum type="alphaLcParenR"/>
            </a:pPr>
            <a:r>
              <a:rPr lang="hu-HU" sz="2200" dirty="0"/>
              <a:t>egy ágazat európai uniós szintű szabályozásában; és/vagy </a:t>
            </a:r>
          </a:p>
          <a:p>
            <a:pPr marL="1431925" lvl="1" indent="-628650">
              <a:buFont typeface="+mj-lt"/>
              <a:buAutoNum type="alphaLcParenR"/>
            </a:pPr>
            <a:r>
              <a:rPr lang="hu-HU" sz="2200" dirty="0"/>
              <a:t>egy közösségi politika megvalósításában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102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508B29-1031-447C-8DD1-ED985F3CC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Kronológiai csoportosítás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97CDBB-499A-458E-ADC5-0DD53FB54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365125">
              <a:buFont typeface="+mj-lt"/>
              <a:buAutoNum type="arabicParenR"/>
            </a:pPr>
            <a:r>
              <a:rPr lang="hu-HU" dirty="0"/>
              <a:t>1975-ig felállított</a:t>
            </a:r>
          </a:p>
          <a:p>
            <a:pPr marL="457200" indent="-365125">
              <a:buFont typeface="+mj-lt"/>
              <a:buAutoNum type="arabicParenR"/>
            </a:pPr>
            <a:r>
              <a:rPr lang="hu-HU" dirty="0"/>
              <a:t>1975 és a „keretrendelet” között felállított</a:t>
            </a:r>
          </a:p>
          <a:p>
            <a:pPr marL="457200" indent="-365125">
              <a:buFont typeface="+mj-lt"/>
              <a:buAutoNum type="arabicParenR"/>
            </a:pPr>
            <a:r>
              <a:rPr lang="hu-HU" dirty="0"/>
              <a:t>a „keretrendelet” (58/2003/EK rendelet) után felállított végrehajtási ügynökségek és az azóta létrejött szabályozási ügynökségek</a:t>
            </a:r>
          </a:p>
          <a:p>
            <a:pPr marL="92075" indent="0">
              <a:buNone/>
            </a:pPr>
            <a:r>
              <a:rPr lang="hu-HU" u="sng" dirty="0"/>
              <a:t>Végrehajtó ügynökség („</a:t>
            </a:r>
            <a:r>
              <a:rPr lang="hu-HU" u="sng" dirty="0" err="1"/>
              <a:t>executive</a:t>
            </a:r>
            <a:r>
              <a:rPr lang="hu-HU" u="sng" dirty="0"/>
              <a:t> </a:t>
            </a:r>
            <a:r>
              <a:rPr lang="hu-HU" u="sng" dirty="0" err="1"/>
              <a:t>agency</a:t>
            </a:r>
            <a:r>
              <a:rPr lang="hu-HU" u="sng" dirty="0"/>
              <a:t>”):</a:t>
            </a:r>
            <a:r>
              <a:rPr lang="hu-HU" dirty="0"/>
              <a:t> a keretrendelet nyomán létrejött ügynökségek.</a:t>
            </a:r>
            <a:br>
              <a:rPr lang="hu-HU" dirty="0"/>
            </a:br>
            <a:r>
              <a:rPr lang="hu-HU" dirty="0"/>
              <a:t>(pl. Kutatási Végrehajtó Ügynökség - REA; Kutatási és Innovációs Végrehajtó Ügynökség -  EACI)	  </a:t>
            </a:r>
          </a:p>
          <a:p>
            <a:pPr marL="92075" indent="0">
              <a:buNone/>
            </a:pPr>
            <a:r>
              <a:rPr lang="hu-HU" u="sng" dirty="0"/>
              <a:t>Szabályozó ügynökségek („</a:t>
            </a:r>
            <a:r>
              <a:rPr lang="hu-HU" u="sng" dirty="0" err="1"/>
              <a:t>regulatory</a:t>
            </a:r>
            <a:r>
              <a:rPr lang="hu-HU" u="sng" dirty="0"/>
              <a:t> </a:t>
            </a:r>
            <a:r>
              <a:rPr lang="hu-HU" u="sng" dirty="0" err="1"/>
              <a:t>agency</a:t>
            </a:r>
            <a:r>
              <a:rPr lang="hu-HU" u="sng" dirty="0"/>
              <a:t>”):</a:t>
            </a:r>
            <a:r>
              <a:rPr lang="hu-HU" dirty="0"/>
              <a:t> 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hu-HU" dirty="0"/>
              <a:t>gyakorlatilag minden egyéb, </a:t>
            </a:r>
            <a:r>
              <a:rPr lang="hu-HU" i="1" dirty="0"/>
              <a:t>per definitionem </a:t>
            </a:r>
            <a:r>
              <a:rPr lang="hu-HU" dirty="0"/>
              <a:t>minden ami a keretrendelet előtt jött létre, de nem kizárólag!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hu-HU" dirty="0"/>
              <a:t>Pl. : Európai Bankhatóság (EBA), Európai Biztosítás- és Foglalkoztatóinyugdíj Hatóság (EIOPA) és Európai Értékpapír-piaci Hatóság (ESMA) → </a:t>
            </a:r>
            <a:r>
              <a:rPr lang="hu-HU" u="sng" dirty="0"/>
              <a:t>önálló rendeletek hozták létre őket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3270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56F643-4432-48C2-AF33-E3B3FE05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Funkcionális csoportosítás I.</a:t>
            </a:r>
            <a:br>
              <a:rPr lang="hu-HU" dirty="0"/>
            </a:br>
            <a:r>
              <a:rPr lang="hu-HU" dirty="0"/>
              <a:t>(EU hivatalos felosztás 5+2)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D3569DD-E7D7-4F54-A004-A28A7AC6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27357"/>
          </a:xfrm>
        </p:spPr>
        <p:txBody>
          <a:bodyPr>
            <a:normAutofit/>
          </a:bodyPr>
          <a:lstStyle/>
          <a:p>
            <a:pPr marL="457200" indent="-365125">
              <a:buFont typeface="+mj-lt"/>
              <a:buAutoNum type="arabicParenR"/>
            </a:pPr>
            <a:r>
              <a:rPr lang="hu-HU" sz="1600" u="sng" dirty="0" err="1"/>
              <a:t>Decentalizált</a:t>
            </a:r>
            <a:r>
              <a:rPr lang="hu-HU" sz="1600" u="sng" dirty="0"/>
              <a:t> ügynökségek/ szabályozási ügynökségek</a:t>
            </a:r>
            <a:br>
              <a:rPr lang="hu-HU" sz="1600" dirty="0"/>
            </a:br>
            <a:r>
              <a:rPr lang="hu-HU" sz="1600" dirty="0"/>
              <a:t>(pl. a </a:t>
            </a:r>
            <a:r>
              <a:rPr lang="hu-HU" sz="1600" u="sng" dirty="0"/>
              <a:t>volt</a:t>
            </a:r>
            <a:r>
              <a:rPr lang="hu-HU" sz="1600" dirty="0"/>
              <a:t> Belső Piaci Harmonizációs Hivatal - OHIM, </a:t>
            </a:r>
            <a:br>
              <a:rPr lang="hu-HU" sz="1600" dirty="0"/>
            </a:br>
            <a:r>
              <a:rPr lang="hu-HU" sz="1600" dirty="0"/>
              <a:t>amely 2016. március 23. óta az Európai Unió Szellemi Tulajdonjogi Hivatala - EUIPO)</a:t>
            </a:r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A Közös Biztonság- és Védelempolitika (KKBP) keretében működő ügynökségek</a:t>
            </a:r>
            <a:br>
              <a:rPr lang="hu-HU" sz="1600" dirty="0"/>
            </a:br>
            <a:r>
              <a:rPr lang="hu-HU" sz="1600" dirty="0"/>
              <a:t>(pl. Európai Védelmi Ügynökség - EDA)</a:t>
            </a:r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Végrehajtó ügynökségek</a:t>
            </a:r>
            <a:r>
              <a:rPr lang="hu-HU" sz="1600" dirty="0"/>
              <a:t> (58/2003/EK rendelet alapján)</a:t>
            </a:r>
            <a:br>
              <a:rPr lang="hu-HU" sz="1600" dirty="0"/>
            </a:br>
            <a:r>
              <a:rPr lang="hu-HU" sz="1600" dirty="0"/>
              <a:t>(pl. Versenyképességi és Innovációs Végrehajtó Ügynökség - EACI)  </a:t>
            </a:r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EURATOM-ügynökségek</a:t>
            </a:r>
            <a:endParaRPr lang="hu-HU" sz="1600" dirty="0"/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Egyéb szervezetek </a:t>
            </a:r>
          </a:p>
          <a:p>
            <a:pPr marL="92075" indent="0">
              <a:buNone/>
            </a:pPr>
            <a:r>
              <a:rPr lang="hu-HU" sz="1600" dirty="0"/>
              <a:t>Gombos Katalin könyve </a:t>
            </a:r>
            <a:r>
              <a:rPr lang="hu-HU" sz="1600" dirty="0" err="1"/>
              <a:t>különveszi</a:t>
            </a:r>
            <a:r>
              <a:rPr lang="hu-HU" sz="1600" dirty="0"/>
              <a:t> még:</a:t>
            </a:r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Büntetőügyekben folytatott rendőri és igazságügyi együttműködés ügynökségei</a:t>
            </a:r>
            <a:br>
              <a:rPr lang="hu-HU" sz="1600" u="sng" dirty="0"/>
            </a:br>
            <a:r>
              <a:rPr lang="hu-HU" sz="1600" dirty="0"/>
              <a:t>(pl. EUROPOL, CEPOL) </a:t>
            </a:r>
            <a:endParaRPr lang="hu-HU" sz="1600" u="sng" dirty="0"/>
          </a:p>
          <a:p>
            <a:pPr marL="457200" indent="-365125">
              <a:buFont typeface="+mj-lt"/>
              <a:buAutoNum type="arabicParenR"/>
            </a:pPr>
            <a:r>
              <a:rPr lang="hu-HU" sz="1600" u="sng" dirty="0"/>
              <a:t>A pénzügyi rendszer stabilitásának megőrzéséért felelős ügynökségek</a:t>
            </a:r>
            <a:br>
              <a:rPr lang="hu-HU" sz="1600" u="sng" dirty="0"/>
            </a:br>
            <a:r>
              <a:rPr lang="hu-HU" sz="1600" dirty="0"/>
              <a:t>(pl. EBA, ESMA, EIOPA </a:t>
            </a:r>
            <a:r>
              <a:rPr lang="hu-HU" sz="1600" dirty="0">
                <a:latin typeface="Calibri" panose="020F0502020204030204" pitchFamily="34" charset="0"/>
                <a:cs typeface="Calibri" panose="020F0502020204030204" pitchFamily="34" charset="0"/>
              </a:rPr>
              <a:t>→ Európai Felügyeleti Hatóságok)</a:t>
            </a:r>
            <a:endParaRPr lang="hu-HU" sz="1600" u="sng" dirty="0"/>
          </a:p>
          <a:p>
            <a:pPr marL="457200" indent="-365125">
              <a:buFont typeface="+mj-lt"/>
              <a:buAutoNum type="arabicParenR"/>
            </a:pPr>
            <a:endParaRPr lang="hu-HU" sz="1600" u="sng" dirty="0"/>
          </a:p>
        </p:txBody>
      </p:sp>
    </p:spTree>
    <p:extLst>
      <p:ext uri="{BB962C8B-B14F-4D97-AF65-F5344CB8AC3E}">
        <p14:creationId xmlns:p14="http://schemas.microsoft.com/office/powerpoint/2010/main" val="2587994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69D20F-6F7C-40AC-B430-C5BCDBC24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Funkcionális csoportosítás I.</a:t>
            </a:r>
            <a:br>
              <a:rPr lang="hu-HU" dirty="0"/>
            </a:br>
            <a:r>
              <a:rPr lang="hu-HU" dirty="0"/>
              <a:t>(</a:t>
            </a:r>
            <a:r>
              <a:rPr lang="hu-HU" dirty="0" err="1"/>
              <a:t>Françoise</a:t>
            </a:r>
            <a:r>
              <a:rPr lang="hu-HU" dirty="0"/>
              <a:t> Comte)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0DD8E18-6041-4776-916C-81E2DAC81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365125">
              <a:buFont typeface="+mj-lt"/>
              <a:buAutoNum type="arabicParenR"/>
            </a:pPr>
            <a:r>
              <a:rPr lang="hu-HU" u="sng" dirty="0"/>
              <a:t>Döntéshozó ügynökségek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(pl. a </a:t>
            </a:r>
            <a:r>
              <a:rPr lang="hu-HU" u="sng" dirty="0"/>
              <a:t>volt</a:t>
            </a:r>
            <a:r>
              <a:rPr lang="hu-HU" dirty="0"/>
              <a:t> Belső Piaci Harmonizációs Hivatal - OHIM, </a:t>
            </a:r>
            <a:br>
              <a:rPr lang="hu-HU" dirty="0"/>
            </a:br>
            <a:r>
              <a:rPr lang="hu-HU" dirty="0"/>
              <a:t>amely 2016. március 23. óta az Európai Unió Szellemi Tulajdonjogi Hivatala - EUIPO)</a:t>
            </a:r>
          </a:p>
          <a:p>
            <a:pPr marL="457200" indent="-365125">
              <a:buFont typeface="+mj-lt"/>
              <a:buAutoNum type="arabicParenR"/>
            </a:pPr>
            <a:r>
              <a:rPr lang="hu-HU" u="sng" dirty="0"/>
              <a:t>A Bizottságnak, ill. a tagállamoknak közvetlen segítséget nyújtó ügynökségek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(pl. Európai Tengerészeti Biztonsági Ügynökség - EMSA)</a:t>
            </a:r>
          </a:p>
          <a:p>
            <a:pPr marL="457200" indent="-365125">
              <a:buFont typeface="+mj-lt"/>
              <a:buAutoNum type="arabicParenR"/>
            </a:pPr>
            <a:r>
              <a:rPr lang="hu-HU" u="sng" dirty="0"/>
              <a:t>Operatív tevékenységekért felelős ügynökségek</a:t>
            </a:r>
            <a:br>
              <a:rPr lang="hu-HU" u="sng" dirty="0"/>
            </a:br>
            <a:r>
              <a:rPr lang="hu-HU" dirty="0"/>
              <a:t>(pl. Európai Rendőrségi Hivatal - EUROPOL)  </a:t>
            </a:r>
          </a:p>
          <a:p>
            <a:pPr marL="457200" indent="-365125">
              <a:buFont typeface="+mj-lt"/>
              <a:buAutoNum type="arabicParenR"/>
            </a:pPr>
            <a:r>
              <a:rPr lang="hu-HU" u="sng" dirty="0"/>
              <a:t>Információs ügynökségek</a:t>
            </a:r>
            <a:br>
              <a:rPr lang="hu-HU" dirty="0"/>
            </a:br>
            <a:r>
              <a:rPr lang="hu-HU" dirty="0"/>
              <a:t>(pl. Európai Szakképzés-fejlesztési Központ - CEDEFOP)</a:t>
            </a:r>
          </a:p>
          <a:p>
            <a:pPr marL="457200" indent="-365125">
              <a:buFont typeface="+mj-lt"/>
              <a:buAutoNum type="arabicParenR"/>
            </a:pPr>
            <a:r>
              <a:rPr lang="hu-HU" u="sng" dirty="0"/>
              <a:t>Más ügynökségeket és szerveket kiszolgáló ügynökségek</a:t>
            </a:r>
            <a:br>
              <a:rPr lang="hu-HU" dirty="0"/>
            </a:br>
            <a:r>
              <a:rPr lang="hu-HU" dirty="0"/>
              <a:t>(Az Európai Unió Szerveinek Fordítóközpontja - </a:t>
            </a:r>
            <a:r>
              <a:rPr lang="hu-HU" dirty="0" err="1"/>
              <a:t>CdT</a:t>
            </a:r>
            <a:r>
              <a:rPr lang="hu-HU" dirty="0"/>
              <a:t>)   </a:t>
            </a:r>
            <a:endParaRPr lang="hu-HU" u="sng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8924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CF8176-E36F-401E-9BE6-D7D1183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8015"/>
          </a:xfrm>
        </p:spPr>
        <p:txBody>
          <a:bodyPr>
            <a:normAutofit/>
          </a:bodyPr>
          <a:lstStyle/>
          <a:p>
            <a:pPr algn="ctr"/>
            <a:r>
              <a:rPr lang="hu-HU" sz="4400" dirty="0"/>
              <a:t>Az EU „</a:t>
            </a:r>
            <a:r>
              <a:rPr lang="hu-HU" sz="4400" dirty="0" err="1"/>
              <a:t>ügynökségesedése</a:t>
            </a:r>
            <a:r>
              <a:rPr lang="hu-HU" sz="4400" dirty="0"/>
              <a:t>”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492A6D-35DB-4C7F-8744-85F2BAB3F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 </a:t>
            </a:r>
            <a:r>
              <a:rPr lang="hu-HU" sz="2400" u="sng" dirty="0"/>
              <a:t>„</a:t>
            </a:r>
            <a:r>
              <a:rPr lang="hu-HU" sz="2400" u="sng" dirty="0" err="1"/>
              <a:t>mushrooming</a:t>
            </a:r>
            <a:r>
              <a:rPr lang="hu-HU" sz="2400" u="sng" dirty="0"/>
              <a:t> of </a:t>
            </a:r>
            <a:r>
              <a:rPr lang="hu-HU" sz="2400" u="sng" dirty="0" err="1"/>
              <a:t>agencies</a:t>
            </a:r>
            <a:r>
              <a:rPr lang="hu-HU" sz="2400" u="sng" dirty="0"/>
              <a:t>”</a:t>
            </a:r>
            <a:r>
              <a:rPr lang="hu-HU" sz="2400" dirty="0"/>
              <a:t> (</a:t>
            </a:r>
            <a:r>
              <a:rPr lang="hu-HU" sz="2400" dirty="0" err="1"/>
              <a:t>Griller</a:t>
            </a:r>
            <a:r>
              <a:rPr lang="hu-HU" sz="2400" dirty="0"/>
              <a:t> és </a:t>
            </a:r>
            <a:r>
              <a:rPr lang="hu-HU" sz="2400" dirty="0" err="1"/>
              <a:t>Orator</a:t>
            </a:r>
            <a:r>
              <a:rPr lang="hu-HU" sz="24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„agencification” kvantitatív dimenziója </a:t>
            </a:r>
            <a:endParaRPr lang="hu-HU" sz="2200" u="sng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egyre több területen jelenik meg ez a szervezeti forma a (pl. repülésbiztonság, vegyvédelem, innováció, stb.) → önmagában nem biztos hogy probléma</a:t>
            </a:r>
            <a:endParaRPr lang="hu-H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 agencification kvalitatív dimenzió: egyre erősödő ügynökségi hatáskörök, jogkörök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 </a:t>
            </a:r>
            <a:r>
              <a:rPr lang="hu-HU" sz="2400" u="sng" dirty="0"/>
              <a:t>ESA-problematika (2012-től):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eredetileg válasz a 2007-08-as gazdasági-pénzügyi válságra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European </a:t>
            </a:r>
            <a:r>
              <a:rPr lang="hu-HU" sz="2200" dirty="0" err="1"/>
              <a:t>Supervisory</a:t>
            </a:r>
            <a:r>
              <a:rPr lang="hu-HU" sz="2200" dirty="0"/>
              <a:t> </a:t>
            </a:r>
            <a:r>
              <a:rPr lang="hu-HU" sz="2200" dirty="0" err="1"/>
              <a:t>Authorities</a:t>
            </a:r>
            <a:r>
              <a:rPr lang="hu-HU" sz="2200" dirty="0"/>
              <a:t> (EBA, ESMA, EIOPA)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az unió területén a pénzügyi szektor egészét érintően rendkívül erős jogkörökkel rendelkező ügynökségek, amelyek adott esetben a </a:t>
            </a:r>
            <a:r>
              <a:rPr lang="hu-HU" sz="2200" i="1" dirty="0"/>
              <a:t>hatáskörrel rendelkező tagállami hatóság (NCA)</a:t>
            </a:r>
            <a:r>
              <a:rPr lang="hu-HU" sz="2200" dirty="0"/>
              <a:t> feje felett is átnyúlhatnak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gazdasági kockázat + jogszerűségi kérdések (?) → jogvédelmi kérdés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951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EB33F2-CAB7-4565-9C51-0C04CA40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4000" dirty="0"/>
              <a:t>Minden problémára egy ügynökség a válasz?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51D8FB06-919F-4D6D-AE8C-B4F8E326E8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21" y="1939925"/>
            <a:ext cx="4058661" cy="2272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3E2AD085-00CC-445B-82E5-0D1A5BA49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480" y="2420216"/>
            <a:ext cx="4424218" cy="2583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1D7E26E9-0665-4AB9-AC29-9071596B201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724" y="2767398"/>
            <a:ext cx="2744931" cy="366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3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C09C4930-BB5B-4005-9124-E152DF8D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Egy magyar</a:t>
            </a:r>
            <a:br>
              <a:rPr lang="hu-HU" dirty="0"/>
            </a:br>
            <a:r>
              <a:rPr lang="hu-HU" dirty="0"/>
              <a:t>ügynökség-definíció</a:t>
            </a:r>
            <a:br>
              <a:rPr lang="hu-HU" dirty="0"/>
            </a:br>
            <a:r>
              <a:rPr lang="hu-HU" dirty="0"/>
              <a:t>(Fazekas János)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A9494114-1406-4F9D-B9B7-76439483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Fogalmi elemek:</a:t>
            </a:r>
          </a:p>
          <a:p>
            <a:pPr marL="342900" indent="-342900">
              <a:buFont typeface="+mj-lt"/>
              <a:buAutoNum type="arabicParenR"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hatósági döntések meghozatala, ill. közzététele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(pl. engedélyek), amelyek amellett, hogy a címzettet kötelezik, iránymutatást jelentenek a piac többi szereplője számára is;</a:t>
            </a:r>
          </a:p>
          <a:p>
            <a:pPr marL="342900" indent="-342900">
              <a:buFont typeface="+mj-lt"/>
              <a:buAutoNum type="arabicParenR"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kvázi bíráskodás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amikor is a hatóság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kontradiktórius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eljárásban hoz tipikusan testületi (kollektív) döntést; és</a:t>
            </a:r>
          </a:p>
          <a:p>
            <a:pPr marL="342900" indent="-342900">
              <a:buFont typeface="+mj-lt"/>
              <a:buAutoNum type="arabicParenR"/>
            </a:pP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kvázi jogalkotás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(mivel ezek a szervek </a:t>
            </a:r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elsősorban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normákat bocsátanak ki)</a:t>
            </a:r>
          </a:p>
        </p:txBody>
      </p:sp>
    </p:spTree>
    <p:extLst>
      <p:ext uri="{BB962C8B-B14F-4D97-AF65-F5344CB8AC3E}">
        <p14:creationId xmlns:p14="http://schemas.microsoft.com/office/powerpoint/2010/main" val="147375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E44F1C-BAB7-40DD-A0A2-946B3876D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93003"/>
            <a:ext cx="10058400" cy="1052670"/>
          </a:xfrm>
        </p:spPr>
        <p:txBody>
          <a:bodyPr anchor="ctr">
            <a:normAutofit/>
          </a:bodyPr>
          <a:lstStyle/>
          <a:p>
            <a:pPr algn="ctr"/>
            <a:r>
              <a:rPr lang="hu-HU" dirty="0"/>
              <a:t>Az előadás tematikája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5CEB57-B165-482A-91C6-11000B898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Tanácsadó szervek 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→ a Bizottságot, a Tanácsot és az EP-t segítik tanácsadói minőségben</a:t>
            </a:r>
            <a:endParaRPr lang="hu-HU" sz="3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600" dirty="0"/>
              <a:t>Gazdasági és Szociális Bizottság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600" dirty="0"/>
              <a:t>Régiók Bizottság</a:t>
            </a:r>
            <a:endParaRPr lang="hu-HU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Az Európai Beruházási Bank (nem tanácsadó szerv!)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Az EU ügynökségei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sz="3000" dirty="0"/>
          </a:p>
          <a:p>
            <a:pPr marL="566928" lvl="3" indent="0">
              <a:buNone/>
            </a:pP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1552265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16D721-0E00-4DCA-AAF9-3DF4DDA0E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Ügynökségek Magyarországon</a:t>
            </a:r>
            <a:br>
              <a:rPr lang="hu-HU" sz="4000" dirty="0"/>
            </a:br>
            <a:r>
              <a:rPr lang="hu-HU" sz="4000" dirty="0"/>
              <a:t>(rövid áttekintés)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D9C1D5-0CD1-4D86-B028-D72630A2C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26502" cy="4023360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hu-HU" dirty="0"/>
              <a:t> a rendszerváltás utáni viszonyok között értelmezhető csak maga a fogalom</a:t>
            </a:r>
          </a:p>
          <a:p>
            <a:pPr marL="468821" lvl="1" indent="-176213">
              <a:buFont typeface="Arial" panose="020B0604020202020204" pitchFamily="34" charset="0"/>
              <a:buChar char="•"/>
            </a:pPr>
            <a:r>
              <a:rPr lang="hu-HU" dirty="0"/>
              <a:t>a szocializmusban (1989-ig) nem! (</a:t>
            </a:r>
            <a:r>
              <a:rPr lang="hu-HU" dirty="0" err="1"/>
              <a:t>lsd</a:t>
            </a:r>
            <a:r>
              <a:rPr lang="hu-HU" dirty="0"/>
              <a:t>. pl. ÁVH megítélése)</a:t>
            </a:r>
          </a:p>
          <a:p>
            <a:pPr marL="468821" lvl="1" indent="-176213">
              <a:buFont typeface="Arial" panose="020B0604020202020204" pitchFamily="34" charset="0"/>
              <a:buChar char="•"/>
            </a:pPr>
            <a:r>
              <a:rPr lang="hu-HU" dirty="0"/>
              <a:t>lehetne elvont példát hozni, pl. Magyar Államrendőrség Államvédelmi Osztálya (ÁVO)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b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1948. szeptember 10: BM Államvédelmi Hatósága (függetlenedés, erősödés)</a:t>
            </a:r>
            <a:endParaRPr lang="hu-HU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hu-HU" dirty="0"/>
              <a:t>2010 előtt nem volt konzisztens és egységes a fogalom értelmezése, de már létezett! 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hu-HU" dirty="0"/>
              <a:t>az Alaptörvény által meghatározott közjogi rendben (2010 óta): </a:t>
            </a:r>
          </a:p>
          <a:p>
            <a:pPr marL="468821" lvl="1" indent="-176213">
              <a:buFont typeface="Arial" panose="020B0604020202020204" pitchFamily="34" charset="0"/>
              <a:buChar char="•"/>
            </a:pPr>
            <a:r>
              <a:rPr lang="hu-HU" u="sng" dirty="0"/>
              <a:t>„önálló szabályozó szerv”</a:t>
            </a:r>
            <a:r>
              <a:rPr lang="hu-HU" dirty="0"/>
              <a:t> (Alaptörvény is definiálja!) </a:t>
            </a:r>
          </a:p>
          <a:p>
            <a:pPr marL="651701" lvl="2" indent="-176213">
              <a:buFont typeface="Arial" panose="020B0604020202020204" pitchFamily="34" charset="0"/>
              <a:buChar char="•"/>
            </a:pPr>
            <a:r>
              <a:rPr lang="hu-HU" sz="1800" dirty="0"/>
              <a:t>jelenleg: 1) Nemzeti Média- és Hírközlési Hatóság és 2) Magyar Energetikai és Közmű-szabályozási Hivatal</a:t>
            </a:r>
          </a:p>
          <a:p>
            <a:pPr marL="651701" lvl="2" indent="-176213">
              <a:buFont typeface="Arial" panose="020B0604020202020204" pitchFamily="34" charset="0"/>
              <a:buChar char="•"/>
            </a:pPr>
            <a:r>
              <a:rPr lang="hu-HU" sz="1800" dirty="0"/>
              <a:t>2013. október 1-jéig: Pénzügyi Szervezetek Állami Felügyelete is, ekkor beolvadt a Magyar Nemzeti Bankba → kérdés: lehet-e ügynökség a Magyar Nemzeti Bank? (Fazekas definíciója szerint…?) </a:t>
            </a:r>
          </a:p>
          <a:p>
            <a:pPr marL="468821" lvl="1" indent="-176213">
              <a:buFont typeface="Arial" panose="020B0604020202020204" pitchFamily="34" charset="0"/>
              <a:buChar char="•"/>
            </a:pPr>
            <a:r>
              <a:rPr lang="hu-HU" dirty="0"/>
              <a:t>„</a:t>
            </a:r>
            <a:r>
              <a:rPr lang="hu-HU" dirty="0" err="1"/>
              <a:t>autónóm</a:t>
            </a:r>
            <a:r>
              <a:rPr lang="hu-HU" dirty="0"/>
              <a:t> államigazgatási szerv” jelenlegi (ill. 2006-2010) megítélése? </a:t>
            </a:r>
          </a:p>
        </p:txBody>
      </p:sp>
    </p:spTree>
    <p:extLst>
      <p:ext uri="{BB962C8B-B14F-4D97-AF65-F5344CB8AC3E}">
        <p14:creationId xmlns:p14="http://schemas.microsoft.com/office/powerpoint/2010/main" val="1892071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D5FBD23F-4EE6-40B6-A2E6-E2E06E649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207490"/>
            <a:ext cx="10058400" cy="2117621"/>
          </a:xfrm>
        </p:spPr>
        <p:txBody>
          <a:bodyPr anchor="ctr">
            <a:normAutofit/>
          </a:bodyPr>
          <a:lstStyle/>
          <a:p>
            <a:pPr algn="ctr"/>
            <a:r>
              <a:rPr lang="hu-HU" sz="6000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213086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27028D-E534-411F-BE9C-C468AE47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/>
              <a:t>Gazdasági és Szociális Bizottság </a:t>
            </a:r>
            <a:br>
              <a:rPr lang="hu-HU" sz="4400" dirty="0"/>
            </a:br>
            <a:r>
              <a:rPr lang="hu-HU" sz="4400" dirty="0"/>
              <a:t>(ECOSOC)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7BA4CA-AE5E-4A30-B63A-E7ED2C67D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644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1957-ben alapította az EGK-t létrehozó hat ország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székhelye Brüsszel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3200" dirty="0"/>
              <a:t> a </a:t>
            </a:r>
            <a:r>
              <a:rPr lang="hu-HU" sz="3200" u="sng" dirty="0">
                <a:solidFill>
                  <a:schemeClr val="tx1"/>
                </a:solidFill>
              </a:rPr>
              <a:t>munkaadók</a:t>
            </a:r>
            <a:r>
              <a:rPr lang="hu-HU" sz="3200" dirty="0"/>
              <a:t> és a </a:t>
            </a:r>
            <a:r>
              <a:rPr lang="hu-HU" sz="3200" u="sng" dirty="0">
                <a:solidFill>
                  <a:schemeClr val="tx1"/>
                </a:solidFill>
              </a:rPr>
              <a:t>munkavállaló</a:t>
            </a:r>
            <a:r>
              <a:rPr lang="hu-HU" sz="3200" dirty="0"/>
              <a:t>k szervezetei, valamint </a:t>
            </a:r>
            <a:r>
              <a:rPr lang="hu-HU" sz="3200" u="sng" dirty="0">
                <a:solidFill>
                  <a:schemeClr val="tx1"/>
                </a:solidFill>
              </a:rPr>
              <a:t>a társadalom egyéb területei</a:t>
            </a:r>
            <a:r>
              <a:rPr lang="hu-HU" sz="3200" dirty="0"/>
              <a:t>, így különösen a gazdasági és a társadalmi élet, az állampolgári részvétel, a szakmai és a kulturális területek reprezentatív szereplőit tömörítő szervezetek képviselőiből áll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3200" dirty="0"/>
              <a:t>az EU demokratikus legitimitásának és hatékonyságának erősítése a társadalmi párbeszéd útján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8852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E82CD3-ED11-4106-85F1-33E844E1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Gazdasági és Szociális Bizottság </a:t>
            </a:r>
            <a:br>
              <a:rPr lang="hu-HU" dirty="0"/>
            </a:br>
            <a:r>
              <a:rPr lang="hu-HU" dirty="0"/>
              <a:t>(ECOSOC)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DABED4-A2F1-47D9-B665-8A7F4EB1B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5734"/>
            <a:ext cx="10058400" cy="435186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</a:t>
            </a:r>
            <a:r>
              <a:rPr lang="hu-HU" u="sng" dirty="0"/>
              <a:t>Szervezete: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/>
              <a:t>tagjainak száma nem haladhatja meg a 350-et, a tagállamok javaslatai alapján a Tanács fogadja el (5 évre szól), előtte konzultál a Bizottsággal és konzultálhat az érintett civil szervezetekkel, érdekképviseletekkel ma 28 államból összesen 350 tagja van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Közgyűlés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1) munkaadók csoportja, 2) munkavállalók csoportja és 3) egyéb tevékenységek folytatói (pl. kkv-k, szellemi szabadfoglalkozásúak, kézművesek, stb.)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tisztviselők 2,5 évre (elnök, két alelnök, főtitkár)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külső kapcsolattartásért az </a:t>
            </a:r>
            <a:r>
              <a:rPr lang="hu-HU" sz="1600" u="sng" dirty="0"/>
              <a:t>elnök</a:t>
            </a:r>
            <a:r>
              <a:rPr lang="hu-HU" sz="1600" dirty="0"/>
              <a:t> felelős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a </a:t>
            </a:r>
            <a:r>
              <a:rPr lang="hu-HU" sz="1600" u="sng" dirty="0"/>
              <a:t>főtitkár</a:t>
            </a:r>
            <a:r>
              <a:rPr lang="hu-HU" sz="1600" dirty="0"/>
              <a:t> irányítja a titkárságot és felel a döntések végrehajtásáért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Elnökség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elnök, két alelnök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tagállamonként a Közgyűlés által megválasztott egy tag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három csoportelnök és a szekcióelnökök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Elnöki Testület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elnök, két alelnök</a:t>
            </a:r>
          </a:p>
          <a:p>
            <a:pPr marL="384048" lvl="2" indent="0">
              <a:buNone/>
            </a:pPr>
            <a:endParaRPr lang="hu-HU" sz="1600" dirty="0"/>
          </a:p>
          <a:p>
            <a:pPr lvl="2">
              <a:buFont typeface="Arial" panose="020B0604020202020204" pitchFamily="34" charset="0"/>
              <a:buChar char="•"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2656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9F91F5-AAE8-46ED-B632-349B5EEA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Gazdasági és Szociális Bizottság </a:t>
            </a:r>
            <a:br>
              <a:rPr lang="hu-HU" dirty="0"/>
            </a:br>
            <a:r>
              <a:rPr lang="hu-HU" dirty="0"/>
              <a:t>(ECOSOC) III.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0EFC78-0FBE-44C3-B248-10A662415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Hat szakosított szekció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NAT: mezőgazdaság, vidékfejlesztés, környezetvédelem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ECO: gazdasági és monetáris unió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SOC: foglalkoztatáspolitika, szociálpolitika, állampolgárság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REX: külpolitika, külkapcsolatok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INT: belső piac, termelés, fogyasztás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TEN: közlekedés, energia, infrastruktúra, információs társ.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ideiglenes albizottságok, konzultatív bizottságok (pl. Ipari Szerkezetváltás KB, EGT KB)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önkéntes alapon szerveződő kategóriák (jelenleg öt, pl.: Kkv-k, kézművesek és szabadfoglalkozásúak)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Eljárási Szabályzat alapján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→ csoportok, megfigyelőközpontok létrehozhatók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080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BF969A-3323-4306-929D-3F64194E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Gazdasági és Szociális Bizottság </a:t>
            </a:r>
            <a:br>
              <a:rPr lang="hu-HU" dirty="0"/>
            </a:br>
            <a:r>
              <a:rPr lang="hu-HU" dirty="0"/>
              <a:t>(ECOSOC) IV.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7ECCE52-9CBE-4E74-B771-8FD97FCB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</a:t>
            </a:r>
            <a:r>
              <a:rPr lang="hu-HU" u="sng" dirty="0"/>
              <a:t>Hatáskörei: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/>
              <a:t>fő feladata a tanácsadás, vélemények kidolgozása, gazdasági, szociális és foglalkoztatási ügyekben, de véleményt nyilváníthat a az uniós jogalkotás bármely kérdésében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u="sng" dirty="0"/>
              <a:t>véleményei nem kötelezők!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/>
              <a:t>konzultáció típusai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kötelező konzultáció (a Szerződésekben meghatározott esetekben, pl. agrárpolitika, versenypolitika)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választható konzultáció (a Tanács, vagy a Bizottság, vagy az EP szükségesnek látja)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saját kezdeményezésű konzultáció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/>
              <a:t>kiegészítő feladatok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a civil szervezetek nagyobb mértékű bevonása az európai döntéshozatalba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a civil szervezetek szerepének fokozása a nem uniós országokban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/>
              <a:t>küzdelem a kirekesztés ellen, a fogyatékkal élők jogainak védelméért, a családokért, az általános érdekekért (szervezetében is visszatükröződik) </a:t>
            </a:r>
          </a:p>
        </p:txBody>
      </p:sp>
    </p:spTree>
    <p:extLst>
      <p:ext uri="{BB962C8B-B14F-4D97-AF65-F5344CB8AC3E}">
        <p14:creationId xmlns:p14="http://schemas.microsoft.com/office/powerpoint/2010/main" val="310309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7A596C-3717-41D0-A9CB-D0A9DB24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Régiók Bizottsága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206DE15-98B3-4374-8EC5-ECE1E667C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a Maastricht Szerződés hozta létre tagállami kérésre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3200" dirty="0"/>
              <a:t> székhelye Brüsszel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3200" dirty="0"/>
              <a:t> a regionális és helyi hatóságok számára teremt intézményesített lehetőséget az uniós folyamatokba való bekapcsolódásra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3200" dirty="0"/>
              <a:t> az EP, a Tanács és a Bizottság munkáját segíti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3200" dirty="0"/>
              <a:t> 350 tag, 28 tagállam által 5 évre delegálva </a:t>
            </a:r>
          </a:p>
        </p:txBody>
      </p:sp>
    </p:spTree>
    <p:extLst>
      <p:ext uri="{BB962C8B-B14F-4D97-AF65-F5344CB8AC3E}">
        <p14:creationId xmlns:p14="http://schemas.microsoft.com/office/powerpoint/2010/main" val="189822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805DAD-B7F9-4554-9103-5CF49EF1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Régiók Bizottsága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C93528F-58E2-43C2-ABBA-F3067E03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5506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</a:t>
            </a:r>
            <a:r>
              <a:rPr lang="hu-HU" u="sng" dirty="0"/>
              <a:t>Szervezete: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Közgyűlés, 28 nemzeti delegáció, politikai csoportok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Elnökség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→ elnök, első alelnök, tagállami alelnökök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6 szakbizottság: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CIVEX: uniós polgárság, kormányzás, intézményi és külügyek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COTER: területi kohéziós politika és uniós költségvetés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ECON: gazdaságpolitika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ENVE: környezetvédelem, éghajlatváltozás, energiaügy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NAT: természeti erőforrások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SEDEC: szociálpolitika, oktatás, foglalkoztatás, kutatás, kultúra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CAFA: a RB-t képviseli a költségvetés körüli vitákban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err="1"/>
              <a:t>interregionális</a:t>
            </a:r>
            <a:r>
              <a:rPr lang="hu-HU" dirty="0"/>
              <a:t> csoportok (min. 10 tag, min. 4 </a:t>
            </a:r>
            <a:r>
              <a:rPr lang="hu-HU" dirty="0" err="1"/>
              <a:t>nemeztből</a:t>
            </a:r>
            <a:r>
              <a:rPr lang="hu-HU" dirty="0"/>
              <a:t> vagy egy államközi egyezményért)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hálózatok (pl. Európa 2020-at nyomon követő, szubszidiaritás-figyelő, Polgármesterek Szövetsége, stb.)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helyi és regionális önkormányzatok mediterrán közgyűlése (ARLEM)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helyi és regionális önkormányzatok a keleti partnerségért konferencia (CORLEAP)</a:t>
            </a:r>
          </a:p>
        </p:txBody>
      </p:sp>
    </p:spTree>
    <p:extLst>
      <p:ext uri="{BB962C8B-B14F-4D97-AF65-F5344CB8AC3E}">
        <p14:creationId xmlns:p14="http://schemas.microsoft.com/office/powerpoint/2010/main" val="954969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2BA7B7-4910-4D2D-A448-2AC9BDFC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Régiók Bizottsága III.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186D67-8014-4C89-AAA2-7191DC7D9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 </a:t>
            </a:r>
            <a:r>
              <a:rPr lang="hu-HU" u="sng" dirty="0"/>
              <a:t>Hatáskörei: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uniós intézmények részére történő véleményadás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kötelező konzultáció (pl. transzeurópai közlekedés, gazdasági és társadalmi kohézió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fakultatív konzultáció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különböző súlyú konzultációk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1600" dirty="0"/>
              <a:t>vélemény, állásfoglalás, előre tekintő vélemény, előre tekintő jelentés, hatástanulmány, tanulmány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/>
              <a:t>Európai Unió Bíróságához fordulás joga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→ saját előjogai védelme érdekében semmissé nyilvánítást kezdeményezhet (Lisszaboni Szerződés)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saját eljárási szabályzatot jogosult elfogadni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nagy eredmények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>
                <a:latin typeface="Calibri" panose="020F0502020204030204" pitchFamily="34" charset="0"/>
                <a:cs typeface="Calibri" panose="020F0502020204030204" pitchFamily="34" charset="0"/>
              </a:rPr>
              <a:t>2009: többszintű kormányzásról szóló fehér könyv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hu-HU" sz="1600" dirty="0">
                <a:latin typeface="Calibri" panose="020F0502020204030204" pitchFamily="34" charset="0"/>
                <a:cs typeface="Calibri" panose="020F0502020204030204" pitchFamily="34" charset="0"/>
              </a:rPr>
              <a:t>2014. ápr. 3.: Európa Tanács által is támogatott Charta a többszintű kormányzásról (nem kötelezőt erejű)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76451702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z">
  <a:themeElements>
    <a:clrScheme name="Atlasz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z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1_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169</TotalTime>
  <Words>1251</Words>
  <Application>Microsoft Office PowerPoint</Application>
  <PresentationFormat>Szélesvásznú</PresentationFormat>
  <Paragraphs>172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Rockwell</vt:lpstr>
      <vt:lpstr>Wingdings</vt:lpstr>
      <vt:lpstr>Atlasz</vt:lpstr>
      <vt:lpstr>Retrospektív</vt:lpstr>
      <vt:lpstr>1_Retrospektív</vt:lpstr>
      <vt:lpstr>Az Európai Unió tanácsadó szervei  és ügynökségei </vt:lpstr>
      <vt:lpstr>Az előadás tematikája</vt:lpstr>
      <vt:lpstr>Gazdasági és Szociális Bizottság  (ECOSOC) I.</vt:lpstr>
      <vt:lpstr>Gazdasági és Szociális Bizottság  (ECOSOC) II.</vt:lpstr>
      <vt:lpstr>Gazdasági és Szociális Bizottság  (ECOSOC) III.</vt:lpstr>
      <vt:lpstr>Gazdasági és Szociális Bizottság  (ECOSOC) IV.</vt:lpstr>
      <vt:lpstr>Régiók Bizottsága I.</vt:lpstr>
      <vt:lpstr>Régiók Bizottsága II.</vt:lpstr>
      <vt:lpstr>Régiók Bizottsága III.</vt:lpstr>
      <vt:lpstr>Európai Beruházási Bank</vt:lpstr>
      <vt:lpstr>Az ügynökségek</vt:lpstr>
      <vt:lpstr>Mi az hogy ügynökség? </vt:lpstr>
      <vt:lpstr>Az EU-ügynökségek fogalma </vt:lpstr>
      <vt:lpstr>Kronológiai csoportosítás</vt:lpstr>
      <vt:lpstr>Funkcionális csoportosítás I. (EU hivatalos felosztás 5+2)</vt:lpstr>
      <vt:lpstr>Funkcionális csoportosítás I. (Françoise Comte)</vt:lpstr>
      <vt:lpstr>Az EU „ügynökségesedése”</vt:lpstr>
      <vt:lpstr>Minden problémára egy ügynökség a válasz?</vt:lpstr>
      <vt:lpstr>Egy magyar ügynökség-definíció (Fazekas János)</vt:lpstr>
      <vt:lpstr>Ügynökségek Magyarországon (rövid áttekintés)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Európai Unió tanácsadó szervei  és ügynökségei </dc:title>
  <dc:creator>Teleki Bálint</dc:creator>
  <cp:lastModifiedBy>Teleki Bálint</cp:lastModifiedBy>
  <cp:revision>59</cp:revision>
  <dcterms:created xsi:type="dcterms:W3CDTF">2018-04-22T16:03:13Z</dcterms:created>
  <dcterms:modified xsi:type="dcterms:W3CDTF">2018-04-22T18:52:37Z</dcterms:modified>
</cp:coreProperties>
</file>